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8" d="100"/>
          <a:sy n="68" d="100"/>
        </p:scale>
        <p:origin x="81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A697EFE-C162-4604-8758-348E428F0243}"/>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762BBA80-F378-47A2-9112-F784C9AC10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61067615-946F-48EB-8F41-CF7DFBD24A60}"/>
              </a:ext>
            </a:extLst>
          </p:cNvPr>
          <p:cNvSpPr>
            <a:spLocks noGrp="1"/>
          </p:cNvSpPr>
          <p:nvPr>
            <p:ph type="dt" sz="half" idx="10"/>
          </p:nvPr>
        </p:nvSpPr>
        <p:spPr/>
        <p:txBody>
          <a:bodyPr/>
          <a:lstStyle/>
          <a:p>
            <a:fld id="{5BF8CACB-AA27-47D6-8712-3A254945D282}" type="datetimeFigureOut">
              <a:rPr lang="ar-IQ" smtClean="0"/>
              <a:t>07/11/1442</a:t>
            </a:fld>
            <a:endParaRPr lang="ar-IQ"/>
          </a:p>
        </p:txBody>
      </p:sp>
      <p:sp>
        <p:nvSpPr>
          <p:cNvPr id="5" name="عنصر نائب للتذييل 4">
            <a:extLst>
              <a:ext uri="{FF2B5EF4-FFF2-40B4-BE49-F238E27FC236}">
                <a16:creationId xmlns:a16="http://schemas.microsoft.com/office/drawing/2014/main" id="{4F8B1A18-3ED0-459B-AF0A-88697D79161B}"/>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54BF6B26-4891-4D62-834A-290FF6A264A4}"/>
              </a:ext>
            </a:extLst>
          </p:cNvPr>
          <p:cNvSpPr>
            <a:spLocks noGrp="1"/>
          </p:cNvSpPr>
          <p:nvPr>
            <p:ph type="sldNum" sz="quarter" idx="12"/>
          </p:nvPr>
        </p:nvSpPr>
        <p:spPr/>
        <p:txBody>
          <a:bodyPr/>
          <a:lstStyle/>
          <a:p>
            <a:fld id="{71DB3731-5643-4729-8975-9F5A8B240330}" type="slidenum">
              <a:rPr lang="ar-IQ" smtClean="0"/>
              <a:t>‹#›</a:t>
            </a:fld>
            <a:endParaRPr lang="ar-IQ"/>
          </a:p>
        </p:txBody>
      </p:sp>
    </p:spTree>
    <p:extLst>
      <p:ext uri="{BB962C8B-B14F-4D97-AF65-F5344CB8AC3E}">
        <p14:creationId xmlns:p14="http://schemas.microsoft.com/office/powerpoint/2010/main" val="3543732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DE8D5C3-9454-445F-B403-AEA7F2C9A614}"/>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8FDE0FEC-9DB6-4C16-956B-3CCC1C4C456E}"/>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FE5A99DE-031A-45F3-99ED-857CFCD6F7C9}"/>
              </a:ext>
            </a:extLst>
          </p:cNvPr>
          <p:cNvSpPr>
            <a:spLocks noGrp="1"/>
          </p:cNvSpPr>
          <p:nvPr>
            <p:ph type="dt" sz="half" idx="10"/>
          </p:nvPr>
        </p:nvSpPr>
        <p:spPr/>
        <p:txBody>
          <a:bodyPr/>
          <a:lstStyle/>
          <a:p>
            <a:fld id="{5BF8CACB-AA27-47D6-8712-3A254945D282}" type="datetimeFigureOut">
              <a:rPr lang="ar-IQ" smtClean="0"/>
              <a:t>07/11/1442</a:t>
            </a:fld>
            <a:endParaRPr lang="ar-IQ"/>
          </a:p>
        </p:txBody>
      </p:sp>
      <p:sp>
        <p:nvSpPr>
          <p:cNvPr id="5" name="عنصر نائب للتذييل 4">
            <a:extLst>
              <a:ext uri="{FF2B5EF4-FFF2-40B4-BE49-F238E27FC236}">
                <a16:creationId xmlns:a16="http://schemas.microsoft.com/office/drawing/2014/main" id="{0B349961-1D22-4204-A92B-A76A56651D14}"/>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2CA3C35C-7E46-4473-86F9-C56A8B83C97C}"/>
              </a:ext>
            </a:extLst>
          </p:cNvPr>
          <p:cNvSpPr>
            <a:spLocks noGrp="1"/>
          </p:cNvSpPr>
          <p:nvPr>
            <p:ph type="sldNum" sz="quarter" idx="12"/>
          </p:nvPr>
        </p:nvSpPr>
        <p:spPr/>
        <p:txBody>
          <a:bodyPr/>
          <a:lstStyle/>
          <a:p>
            <a:fld id="{71DB3731-5643-4729-8975-9F5A8B240330}" type="slidenum">
              <a:rPr lang="ar-IQ" smtClean="0"/>
              <a:t>‹#›</a:t>
            </a:fld>
            <a:endParaRPr lang="ar-IQ"/>
          </a:p>
        </p:txBody>
      </p:sp>
    </p:spTree>
    <p:extLst>
      <p:ext uri="{BB962C8B-B14F-4D97-AF65-F5344CB8AC3E}">
        <p14:creationId xmlns:p14="http://schemas.microsoft.com/office/powerpoint/2010/main" val="90618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9CF43BEE-97FB-404E-8AC1-892A4896C0AB}"/>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0D122F73-11F8-43E4-AD32-F903690DA94C}"/>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98A37271-2DC5-479E-AEC9-7627A8BB58F5}"/>
              </a:ext>
            </a:extLst>
          </p:cNvPr>
          <p:cNvSpPr>
            <a:spLocks noGrp="1"/>
          </p:cNvSpPr>
          <p:nvPr>
            <p:ph type="dt" sz="half" idx="10"/>
          </p:nvPr>
        </p:nvSpPr>
        <p:spPr/>
        <p:txBody>
          <a:bodyPr/>
          <a:lstStyle/>
          <a:p>
            <a:fld id="{5BF8CACB-AA27-47D6-8712-3A254945D282}" type="datetimeFigureOut">
              <a:rPr lang="ar-IQ" smtClean="0"/>
              <a:t>07/11/1442</a:t>
            </a:fld>
            <a:endParaRPr lang="ar-IQ"/>
          </a:p>
        </p:txBody>
      </p:sp>
      <p:sp>
        <p:nvSpPr>
          <p:cNvPr id="5" name="عنصر نائب للتذييل 4">
            <a:extLst>
              <a:ext uri="{FF2B5EF4-FFF2-40B4-BE49-F238E27FC236}">
                <a16:creationId xmlns:a16="http://schemas.microsoft.com/office/drawing/2014/main" id="{9E6CD0FC-B8BF-483A-82EB-3DF4F01C9AD0}"/>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4D61F642-53F4-449A-BCE7-4DFCDB830B26}"/>
              </a:ext>
            </a:extLst>
          </p:cNvPr>
          <p:cNvSpPr>
            <a:spLocks noGrp="1"/>
          </p:cNvSpPr>
          <p:nvPr>
            <p:ph type="sldNum" sz="quarter" idx="12"/>
          </p:nvPr>
        </p:nvSpPr>
        <p:spPr/>
        <p:txBody>
          <a:bodyPr/>
          <a:lstStyle/>
          <a:p>
            <a:fld id="{71DB3731-5643-4729-8975-9F5A8B240330}" type="slidenum">
              <a:rPr lang="ar-IQ" smtClean="0"/>
              <a:t>‹#›</a:t>
            </a:fld>
            <a:endParaRPr lang="ar-IQ"/>
          </a:p>
        </p:txBody>
      </p:sp>
    </p:spTree>
    <p:extLst>
      <p:ext uri="{BB962C8B-B14F-4D97-AF65-F5344CB8AC3E}">
        <p14:creationId xmlns:p14="http://schemas.microsoft.com/office/powerpoint/2010/main" val="2747383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7FC2BF2-586B-4617-BB9C-B7982E8FE767}"/>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26216CFE-75B3-4806-98D8-00FF0F78FA6B}"/>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89145E05-D2C4-4D16-A3B8-4585FD594B88}"/>
              </a:ext>
            </a:extLst>
          </p:cNvPr>
          <p:cNvSpPr>
            <a:spLocks noGrp="1"/>
          </p:cNvSpPr>
          <p:nvPr>
            <p:ph type="dt" sz="half" idx="10"/>
          </p:nvPr>
        </p:nvSpPr>
        <p:spPr/>
        <p:txBody>
          <a:bodyPr/>
          <a:lstStyle/>
          <a:p>
            <a:fld id="{5BF8CACB-AA27-47D6-8712-3A254945D282}" type="datetimeFigureOut">
              <a:rPr lang="ar-IQ" smtClean="0"/>
              <a:t>07/11/1442</a:t>
            </a:fld>
            <a:endParaRPr lang="ar-IQ"/>
          </a:p>
        </p:txBody>
      </p:sp>
      <p:sp>
        <p:nvSpPr>
          <p:cNvPr id="5" name="عنصر نائب للتذييل 4">
            <a:extLst>
              <a:ext uri="{FF2B5EF4-FFF2-40B4-BE49-F238E27FC236}">
                <a16:creationId xmlns:a16="http://schemas.microsoft.com/office/drawing/2014/main" id="{B221C6D5-97DE-4C84-8298-2F7250AEF896}"/>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F2FE6E37-8068-44ED-ADD1-7756CE79AF95}"/>
              </a:ext>
            </a:extLst>
          </p:cNvPr>
          <p:cNvSpPr>
            <a:spLocks noGrp="1"/>
          </p:cNvSpPr>
          <p:nvPr>
            <p:ph type="sldNum" sz="quarter" idx="12"/>
          </p:nvPr>
        </p:nvSpPr>
        <p:spPr/>
        <p:txBody>
          <a:bodyPr/>
          <a:lstStyle/>
          <a:p>
            <a:fld id="{71DB3731-5643-4729-8975-9F5A8B240330}" type="slidenum">
              <a:rPr lang="ar-IQ" smtClean="0"/>
              <a:t>‹#›</a:t>
            </a:fld>
            <a:endParaRPr lang="ar-IQ"/>
          </a:p>
        </p:txBody>
      </p:sp>
    </p:spTree>
    <p:extLst>
      <p:ext uri="{BB962C8B-B14F-4D97-AF65-F5344CB8AC3E}">
        <p14:creationId xmlns:p14="http://schemas.microsoft.com/office/powerpoint/2010/main" val="2313437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FDF0667-37A2-4CF5-88B5-EEE2A0178362}"/>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62C7F9B2-5E02-4ECF-8BE7-EB2FA7C043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43D436F6-DB36-4441-9BD6-F55C179DC348}"/>
              </a:ext>
            </a:extLst>
          </p:cNvPr>
          <p:cNvSpPr>
            <a:spLocks noGrp="1"/>
          </p:cNvSpPr>
          <p:nvPr>
            <p:ph type="dt" sz="half" idx="10"/>
          </p:nvPr>
        </p:nvSpPr>
        <p:spPr/>
        <p:txBody>
          <a:bodyPr/>
          <a:lstStyle/>
          <a:p>
            <a:fld id="{5BF8CACB-AA27-47D6-8712-3A254945D282}" type="datetimeFigureOut">
              <a:rPr lang="ar-IQ" smtClean="0"/>
              <a:t>07/11/1442</a:t>
            </a:fld>
            <a:endParaRPr lang="ar-IQ"/>
          </a:p>
        </p:txBody>
      </p:sp>
      <p:sp>
        <p:nvSpPr>
          <p:cNvPr id="5" name="عنصر نائب للتذييل 4">
            <a:extLst>
              <a:ext uri="{FF2B5EF4-FFF2-40B4-BE49-F238E27FC236}">
                <a16:creationId xmlns:a16="http://schemas.microsoft.com/office/drawing/2014/main" id="{07C2C6FA-FE60-4610-AA58-0B27044CDB50}"/>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476F74B5-4E31-4324-9796-6634D0EC0EAB}"/>
              </a:ext>
            </a:extLst>
          </p:cNvPr>
          <p:cNvSpPr>
            <a:spLocks noGrp="1"/>
          </p:cNvSpPr>
          <p:nvPr>
            <p:ph type="sldNum" sz="quarter" idx="12"/>
          </p:nvPr>
        </p:nvSpPr>
        <p:spPr/>
        <p:txBody>
          <a:bodyPr/>
          <a:lstStyle/>
          <a:p>
            <a:fld id="{71DB3731-5643-4729-8975-9F5A8B240330}" type="slidenum">
              <a:rPr lang="ar-IQ" smtClean="0"/>
              <a:t>‹#›</a:t>
            </a:fld>
            <a:endParaRPr lang="ar-IQ"/>
          </a:p>
        </p:txBody>
      </p:sp>
    </p:spTree>
    <p:extLst>
      <p:ext uri="{BB962C8B-B14F-4D97-AF65-F5344CB8AC3E}">
        <p14:creationId xmlns:p14="http://schemas.microsoft.com/office/powerpoint/2010/main" val="422547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968ECBF-85A1-4D12-8035-3D342BA0A0AF}"/>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879CE5A8-CDF1-413D-B325-0726B14CDE96}"/>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0DA9A416-4FEF-4462-8187-240B98635127}"/>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61B8F97C-5A00-4EA5-A62C-9165EEB91AB1}"/>
              </a:ext>
            </a:extLst>
          </p:cNvPr>
          <p:cNvSpPr>
            <a:spLocks noGrp="1"/>
          </p:cNvSpPr>
          <p:nvPr>
            <p:ph type="dt" sz="half" idx="10"/>
          </p:nvPr>
        </p:nvSpPr>
        <p:spPr/>
        <p:txBody>
          <a:bodyPr/>
          <a:lstStyle/>
          <a:p>
            <a:fld id="{5BF8CACB-AA27-47D6-8712-3A254945D282}" type="datetimeFigureOut">
              <a:rPr lang="ar-IQ" smtClean="0"/>
              <a:t>07/11/1442</a:t>
            </a:fld>
            <a:endParaRPr lang="ar-IQ"/>
          </a:p>
        </p:txBody>
      </p:sp>
      <p:sp>
        <p:nvSpPr>
          <p:cNvPr id="6" name="عنصر نائب للتذييل 5">
            <a:extLst>
              <a:ext uri="{FF2B5EF4-FFF2-40B4-BE49-F238E27FC236}">
                <a16:creationId xmlns:a16="http://schemas.microsoft.com/office/drawing/2014/main" id="{3EAFA9DB-8014-4E04-B137-00EB77E62024}"/>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C72332AD-1E99-4C64-8C8E-9AB0C118CD5F}"/>
              </a:ext>
            </a:extLst>
          </p:cNvPr>
          <p:cNvSpPr>
            <a:spLocks noGrp="1"/>
          </p:cNvSpPr>
          <p:nvPr>
            <p:ph type="sldNum" sz="quarter" idx="12"/>
          </p:nvPr>
        </p:nvSpPr>
        <p:spPr/>
        <p:txBody>
          <a:bodyPr/>
          <a:lstStyle/>
          <a:p>
            <a:fld id="{71DB3731-5643-4729-8975-9F5A8B240330}" type="slidenum">
              <a:rPr lang="ar-IQ" smtClean="0"/>
              <a:t>‹#›</a:t>
            </a:fld>
            <a:endParaRPr lang="ar-IQ"/>
          </a:p>
        </p:txBody>
      </p:sp>
    </p:spTree>
    <p:extLst>
      <p:ext uri="{BB962C8B-B14F-4D97-AF65-F5344CB8AC3E}">
        <p14:creationId xmlns:p14="http://schemas.microsoft.com/office/powerpoint/2010/main" val="282948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CEB7E72-537B-4222-9A5D-E95AEFE6BF3A}"/>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9A953269-CEA3-408C-8F14-33E61C08B5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7E1EF9B5-E8BE-4559-A183-4EB726355097}"/>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4B340CBD-178D-4F4F-93EA-0E99D1E2E2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A8534B3E-94F8-44FE-A74C-587BF8A1C887}"/>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742B650F-2805-42D5-AEB9-9481C389ABC2}"/>
              </a:ext>
            </a:extLst>
          </p:cNvPr>
          <p:cNvSpPr>
            <a:spLocks noGrp="1"/>
          </p:cNvSpPr>
          <p:nvPr>
            <p:ph type="dt" sz="half" idx="10"/>
          </p:nvPr>
        </p:nvSpPr>
        <p:spPr/>
        <p:txBody>
          <a:bodyPr/>
          <a:lstStyle/>
          <a:p>
            <a:fld id="{5BF8CACB-AA27-47D6-8712-3A254945D282}" type="datetimeFigureOut">
              <a:rPr lang="ar-IQ" smtClean="0"/>
              <a:t>07/11/1442</a:t>
            </a:fld>
            <a:endParaRPr lang="ar-IQ"/>
          </a:p>
        </p:txBody>
      </p:sp>
      <p:sp>
        <p:nvSpPr>
          <p:cNvPr id="8" name="عنصر نائب للتذييل 7">
            <a:extLst>
              <a:ext uri="{FF2B5EF4-FFF2-40B4-BE49-F238E27FC236}">
                <a16:creationId xmlns:a16="http://schemas.microsoft.com/office/drawing/2014/main" id="{984D90C0-70DE-4D03-B15C-FBDA6ACCBE61}"/>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6E5EE339-5838-43B9-BC82-EA603C51B1FA}"/>
              </a:ext>
            </a:extLst>
          </p:cNvPr>
          <p:cNvSpPr>
            <a:spLocks noGrp="1"/>
          </p:cNvSpPr>
          <p:nvPr>
            <p:ph type="sldNum" sz="quarter" idx="12"/>
          </p:nvPr>
        </p:nvSpPr>
        <p:spPr/>
        <p:txBody>
          <a:bodyPr/>
          <a:lstStyle/>
          <a:p>
            <a:fld id="{71DB3731-5643-4729-8975-9F5A8B240330}" type="slidenum">
              <a:rPr lang="ar-IQ" smtClean="0"/>
              <a:t>‹#›</a:t>
            </a:fld>
            <a:endParaRPr lang="ar-IQ"/>
          </a:p>
        </p:txBody>
      </p:sp>
    </p:spTree>
    <p:extLst>
      <p:ext uri="{BB962C8B-B14F-4D97-AF65-F5344CB8AC3E}">
        <p14:creationId xmlns:p14="http://schemas.microsoft.com/office/powerpoint/2010/main" val="1051124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5351125-2929-44D6-BAF0-D5960F6727FD}"/>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D8CF0624-F306-49B6-BBF1-43A9F768FEF6}"/>
              </a:ext>
            </a:extLst>
          </p:cNvPr>
          <p:cNvSpPr>
            <a:spLocks noGrp="1"/>
          </p:cNvSpPr>
          <p:nvPr>
            <p:ph type="dt" sz="half" idx="10"/>
          </p:nvPr>
        </p:nvSpPr>
        <p:spPr/>
        <p:txBody>
          <a:bodyPr/>
          <a:lstStyle/>
          <a:p>
            <a:fld id="{5BF8CACB-AA27-47D6-8712-3A254945D282}" type="datetimeFigureOut">
              <a:rPr lang="ar-IQ" smtClean="0"/>
              <a:t>07/11/1442</a:t>
            </a:fld>
            <a:endParaRPr lang="ar-IQ"/>
          </a:p>
        </p:txBody>
      </p:sp>
      <p:sp>
        <p:nvSpPr>
          <p:cNvPr id="4" name="عنصر نائب للتذييل 3">
            <a:extLst>
              <a:ext uri="{FF2B5EF4-FFF2-40B4-BE49-F238E27FC236}">
                <a16:creationId xmlns:a16="http://schemas.microsoft.com/office/drawing/2014/main" id="{C4EE59C6-C977-4F24-B32D-835184502977}"/>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DF32034C-7639-43B8-8590-1615D78C7DA5}"/>
              </a:ext>
            </a:extLst>
          </p:cNvPr>
          <p:cNvSpPr>
            <a:spLocks noGrp="1"/>
          </p:cNvSpPr>
          <p:nvPr>
            <p:ph type="sldNum" sz="quarter" idx="12"/>
          </p:nvPr>
        </p:nvSpPr>
        <p:spPr/>
        <p:txBody>
          <a:bodyPr/>
          <a:lstStyle/>
          <a:p>
            <a:fld id="{71DB3731-5643-4729-8975-9F5A8B240330}" type="slidenum">
              <a:rPr lang="ar-IQ" smtClean="0"/>
              <a:t>‹#›</a:t>
            </a:fld>
            <a:endParaRPr lang="ar-IQ"/>
          </a:p>
        </p:txBody>
      </p:sp>
    </p:spTree>
    <p:extLst>
      <p:ext uri="{BB962C8B-B14F-4D97-AF65-F5344CB8AC3E}">
        <p14:creationId xmlns:p14="http://schemas.microsoft.com/office/powerpoint/2010/main" val="3592339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3198AA4D-26F3-44AB-8D4B-B8135B5E4082}"/>
              </a:ext>
            </a:extLst>
          </p:cNvPr>
          <p:cNvSpPr>
            <a:spLocks noGrp="1"/>
          </p:cNvSpPr>
          <p:nvPr>
            <p:ph type="dt" sz="half" idx="10"/>
          </p:nvPr>
        </p:nvSpPr>
        <p:spPr/>
        <p:txBody>
          <a:bodyPr/>
          <a:lstStyle/>
          <a:p>
            <a:fld id="{5BF8CACB-AA27-47D6-8712-3A254945D282}" type="datetimeFigureOut">
              <a:rPr lang="ar-IQ" smtClean="0"/>
              <a:t>07/11/1442</a:t>
            </a:fld>
            <a:endParaRPr lang="ar-IQ"/>
          </a:p>
        </p:txBody>
      </p:sp>
      <p:sp>
        <p:nvSpPr>
          <p:cNvPr id="3" name="عنصر نائب للتذييل 2">
            <a:extLst>
              <a:ext uri="{FF2B5EF4-FFF2-40B4-BE49-F238E27FC236}">
                <a16:creationId xmlns:a16="http://schemas.microsoft.com/office/drawing/2014/main" id="{17F2774E-73A3-447B-AAB0-1EADD289BDD5}"/>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B8EB098B-3F46-4441-B9B4-04FD7E0213C9}"/>
              </a:ext>
            </a:extLst>
          </p:cNvPr>
          <p:cNvSpPr>
            <a:spLocks noGrp="1"/>
          </p:cNvSpPr>
          <p:nvPr>
            <p:ph type="sldNum" sz="quarter" idx="12"/>
          </p:nvPr>
        </p:nvSpPr>
        <p:spPr/>
        <p:txBody>
          <a:bodyPr/>
          <a:lstStyle/>
          <a:p>
            <a:fld id="{71DB3731-5643-4729-8975-9F5A8B240330}" type="slidenum">
              <a:rPr lang="ar-IQ" smtClean="0"/>
              <a:t>‹#›</a:t>
            </a:fld>
            <a:endParaRPr lang="ar-IQ"/>
          </a:p>
        </p:txBody>
      </p:sp>
    </p:spTree>
    <p:extLst>
      <p:ext uri="{BB962C8B-B14F-4D97-AF65-F5344CB8AC3E}">
        <p14:creationId xmlns:p14="http://schemas.microsoft.com/office/powerpoint/2010/main" val="2569826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2A7B2F9-BA77-48D6-B6B0-1A3E1D05C362}"/>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1627B4BA-954B-4320-B499-E53CAC7606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42C6B040-A1EE-4228-A790-5E76915E9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9D6CD8CA-BC68-4612-BAF3-62FC9C276293}"/>
              </a:ext>
            </a:extLst>
          </p:cNvPr>
          <p:cNvSpPr>
            <a:spLocks noGrp="1"/>
          </p:cNvSpPr>
          <p:nvPr>
            <p:ph type="dt" sz="half" idx="10"/>
          </p:nvPr>
        </p:nvSpPr>
        <p:spPr/>
        <p:txBody>
          <a:bodyPr/>
          <a:lstStyle/>
          <a:p>
            <a:fld id="{5BF8CACB-AA27-47D6-8712-3A254945D282}" type="datetimeFigureOut">
              <a:rPr lang="ar-IQ" smtClean="0"/>
              <a:t>07/11/1442</a:t>
            </a:fld>
            <a:endParaRPr lang="ar-IQ"/>
          </a:p>
        </p:txBody>
      </p:sp>
      <p:sp>
        <p:nvSpPr>
          <p:cNvPr id="6" name="عنصر نائب للتذييل 5">
            <a:extLst>
              <a:ext uri="{FF2B5EF4-FFF2-40B4-BE49-F238E27FC236}">
                <a16:creationId xmlns:a16="http://schemas.microsoft.com/office/drawing/2014/main" id="{771A75B5-17D2-4FDA-AD33-D503C8E47F64}"/>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C6815159-0232-48E7-8BDA-252C528DB0C6}"/>
              </a:ext>
            </a:extLst>
          </p:cNvPr>
          <p:cNvSpPr>
            <a:spLocks noGrp="1"/>
          </p:cNvSpPr>
          <p:nvPr>
            <p:ph type="sldNum" sz="quarter" idx="12"/>
          </p:nvPr>
        </p:nvSpPr>
        <p:spPr/>
        <p:txBody>
          <a:bodyPr/>
          <a:lstStyle/>
          <a:p>
            <a:fld id="{71DB3731-5643-4729-8975-9F5A8B240330}" type="slidenum">
              <a:rPr lang="ar-IQ" smtClean="0"/>
              <a:t>‹#›</a:t>
            </a:fld>
            <a:endParaRPr lang="ar-IQ"/>
          </a:p>
        </p:txBody>
      </p:sp>
    </p:spTree>
    <p:extLst>
      <p:ext uri="{BB962C8B-B14F-4D97-AF65-F5344CB8AC3E}">
        <p14:creationId xmlns:p14="http://schemas.microsoft.com/office/powerpoint/2010/main" val="104136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1DBB346-4701-412E-BC4B-FA0CF3A9909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07A79FCC-2F3F-4964-8940-15E3387E22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3781DD02-CF2C-48F2-A597-4E5FD1203D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7E898DA1-CEE1-464C-90CD-CAAF3C628D74}"/>
              </a:ext>
            </a:extLst>
          </p:cNvPr>
          <p:cNvSpPr>
            <a:spLocks noGrp="1"/>
          </p:cNvSpPr>
          <p:nvPr>
            <p:ph type="dt" sz="half" idx="10"/>
          </p:nvPr>
        </p:nvSpPr>
        <p:spPr/>
        <p:txBody>
          <a:bodyPr/>
          <a:lstStyle/>
          <a:p>
            <a:fld id="{5BF8CACB-AA27-47D6-8712-3A254945D282}" type="datetimeFigureOut">
              <a:rPr lang="ar-IQ" smtClean="0"/>
              <a:t>07/11/1442</a:t>
            </a:fld>
            <a:endParaRPr lang="ar-IQ"/>
          </a:p>
        </p:txBody>
      </p:sp>
      <p:sp>
        <p:nvSpPr>
          <p:cNvPr id="6" name="عنصر نائب للتذييل 5">
            <a:extLst>
              <a:ext uri="{FF2B5EF4-FFF2-40B4-BE49-F238E27FC236}">
                <a16:creationId xmlns:a16="http://schemas.microsoft.com/office/drawing/2014/main" id="{1975FAF1-8CD9-4DF2-8849-0E55D0AA0416}"/>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23BBEDEB-CC8F-4356-AD33-24B14659AD50}"/>
              </a:ext>
            </a:extLst>
          </p:cNvPr>
          <p:cNvSpPr>
            <a:spLocks noGrp="1"/>
          </p:cNvSpPr>
          <p:nvPr>
            <p:ph type="sldNum" sz="quarter" idx="12"/>
          </p:nvPr>
        </p:nvSpPr>
        <p:spPr/>
        <p:txBody>
          <a:bodyPr/>
          <a:lstStyle/>
          <a:p>
            <a:fld id="{71DB3731-5643-4729-8975-9F5A8B240330}" type="slidenum">
              <a:rPr lang="ar-IQ" smtClean="0"/>
              <a:t>‹#›</a:t>
            </a:fld>
            <a:endParaRPr lang="ar-IQ"/>
          </a:p>
        </p:txBody>
      </p:sp>
    </p:spTree>
    <p:extLst>
      <p:ext uri="{BB962C8B-B14F-4D97-AF65-F5344CB8AC3E}">
        <p14:creationId xmlns:p14="http://schemas.microsoft.com/office/powerpoint/2010/main" val="3406273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40967B71-31B7-40F6-BB44-95AF3EF4F73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1A2EE727-FEEB-4763-B317-1C0F61BA0E03}"/>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AD77E75B-49D7-4ED0-97B1-A09909618B07}"/>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BF8CACB-AA27-47D6-8712-3A254945D282}" type="datetimeFigureOut">
              <a:rPr lang="ar-IQ" smtClean="0"/>
              <a:t>07/11/1442</a:t>
            </a:fld>
            <a:endParaRPr lang="ar-IQ"/>
          </a:p>
        </p:txBody>
      </p:sp>
      <p:sp>
        <p:nvSpPr>
          <p:cNvPr id="5" name="عنصر نائب للتذييل 4">
            <a:extLst>
              <a:ext uri="{FF2B5EF4-FFF2-40B4-BE49-F238E27FC236}">
                <a16:creationId xmlns:a16="http://schemas.microsoft.com/office/drawing/2014/main" id="{D330F365-69D4-4721-B4C3-CF94D582E9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1E4F8DBE-9242-4698-84F6-64CFA95A3397}"/>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1DB3731-5643-4729-8975-9F5A8B240330}" type="slidenum">
              <a:rPr lang="ar-IQ" smtClean="0"/>
              <a:t>‹#›</a:t>
            </a:fld>
            <a:endParaRPr lang="ar-IQ"/>
          </a:p>
        </p:txBody>
      </p:sp>
    </p:spTree>
    <p:extLst>
      <p:ext uri="{BB962C8B-B14F-4D97-AF65-F5344CB8AC3E}">
        <p14:creationId xmlns:p14="http://schemas.microsoft.com/office/powerpoint/2010/main" val="122108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577D8B3-F6F6-49EE-AE08-AF6CDC6674ED}"/>
              </a:ext>
            </a:extLst>
          </p:cNvPr>
          <p:cNvSpPr>
            <a:spLocks noGrp="1"/>
          </p:cNvSpPr>
          <p:nvPr>
            <p:ph type="title"/>
          </p:nvPr>
        </p:nvSpPr>
        <p:spPr>
          <a:xfrm>
            <a:off x="436098" y="112543"/>
            <a:ext cx="11451102" cy="1252023"/>
          </a:xfrm>
          <a:solidFill>
            <a:schemeClr val="accent1">
              <a:lumMod val="20000"/>
              <a:lumOff val="80000"/>
            </a:schemeClr>
          </a:solidFill>
        </p:spPr>
        <p:txBody>
          <a:bodyPr>
            <a:normAutofit fontScale="90000"/>
          </a:bodyPr>
          <a:lstStyle/>
          <a:p>
            <a:r>
              <a:rPr lang="ar-IQ" b="1" dirty="0"/>
              <a:t>      ومَنعُ سَبْقِ خبرٍ ليس اصطفي ... وذو تمامٍ ما برفعٍ يكتفي</a:t>
            </a:r>
            <a:br>
              <a:rPr lang="ar-IQ" b="1" dirty="0"/>
            </a:br>
            <a:r>
              <a:rPr lang="ar-IQ" b="1" dirty="0"/>
              <a:t>      وما سواهُ ناقصٌ والنقصُ في ... </a:t>
            </a:r>
            <a:r>
              <a:rPr lang="ar-IQ" b="1" dirty="0" err="1"/>
              <a:t>فتِىءَ</a:t>
            </a:r>
            <a:r>
              <a:rPr lang="ar-IQ" b="1" dirty="0"/>
              <a:t> ليس زال دائماً قُفي</a:t>
            </a:r>
          </a:p>
        </p:txBody>
      </p:sp>
      <p:sp>
        <p:nvSpPr>
          <p:cNvPr id="3" name="عنصر نائب للمحتوى 2">
            <a:extLst>
              <a:ext uri="{FF2B5EF4-FFF2-40B4-BE49-F238E27FC236}">
                <a16:creationId xmlns:a16="http://schemas.microsoft.com/office/drawing/2014/main" id="{90837B4A-2D93-4B7E-9979-8699C61DBE23}"/>
              </a:ext>
            </a:extLst>
          </p:cNvPr>
          <p:cNvSpPr>
            <a:spLocks noGrp="1"/>
          </p:cNvSpPr>
          <p:nvPr>
            <p:ph idx="1"/>
          </p:nvPr>
        </p:nvSpPr>
        <p:spPr>
          <a:xfrm>
            <a:off x="436098" y="1364566"/>
            <a:ext cx="11451102" cy="5128309"/>
          </a:xfrm>
          <a:solidFill>
            <a:schemeClr val="accent6">
              <a:lumMod val="60000"/>
              <a:lumOff val="40000"/>
            </a:schemeClr>
          </a:solidFill>
        </p:spPr>
        <p:txBody>
          <a:bodyPr>
            <a:normAutofit/>
          </a:bodyPr>
          <a:lstStyle/>
          <a:p>
            <a:pPr algn="just" rtl="1"/>
            <a:r>
              <a:rPr lang="ar-IQ" sz="4000" b="1" dirty="0"/>
              <a:t>من هذه الأفعال ما يكون</a:t>
            </a:r>
            <a:r>
              <a:rPr lang="ar-IQ" sz="1800" b="1" dirty="0">
                <a:solidFill>
                  <a:srgbClr val="000000"/>
                </a:solidFill>
                <a:latin typeface="Traditional Arabic" panose="02020603050405020304" pitchFamily="18" charset="-78"/>
                <a:cs typeface="Traditional Arabic" panose="02020603050405020304" pitchFamily="18" charset="-78"/>
              </a:rPr>
              <a:t> </a:t>
            </a:r>
            <a:r>
              <a:rPr lang="ar-IQ" sz="4000" b="1" dirty="0"/>
              <a:t>تاماً وناقصاً(ما يكتفي </a:t>
            </a:r>
            <a:r>
              <a:rPr lang="ar-IQ" sz="4000" b="1" dirty="0" err="1"/>
              <a:t>بمرفوعه</a:t>
            </a:r>
            <a:r>
              <a:rPr lang="ar-IQ" sz="4000" b="1" dirty="0"/>
              <a:t>) ومنها ما لا يكون إلّا ناقصاً (ما لا يكتفي </a:t>
            </a:r>
            <a:r>
              <a:rPr lang="ar-IQ" sz="4000" b="1" dirty="0" err="1"/>
              <a:t>بمرفوعه</a:t>
            </a:r>
            <a:r>
              <a:rPr lang="ar-IQ" sz="4000" b="1" dirty="0"/>
              <a:t> بل يحتاج معه إلى منصوب)</a:t>
            </a:r>
          </a:p>
          <a:p>
            <a:pPr algn="just" rtl="1"/>
            <a:r>
              <a:rPr lang="ar-IQ" sz="4000" b="1" dirty="0"/>
              <a:t>كل هذه الأفعال يجوز أن تستعمل تامةً إلاّ </a:t>
            </a:r>
            <a:r>
              <a:rPr lang="ar-IQ" sz="4000" b="1" dirty="0" err="1"/>
              <a:t>فتىء</a:t>
            </a:r>
            <a:r>
              <a:rPr lang="ar-IQ" sz="4000" b="1" dirty="0"/>
              <a:t> وزال التي مضارعها يزال لا التي مضارعها يزول فإنها تامة نحو (زالت الشمسُ) وليس فإنها لا تُستعمل إلا ناقصة.</a:t>
            </a:r>
          </a:p>
          <a:p>
            <a:pPr algn="just" rtl="1"/>
            <a:r>
              <a:rPr lang="ar-IQ" sz="4000" b="1" dirty="0"/>
              <a:t>مثال التام قوله تعالى:{وَإِنْ كَانَ ذُو عُسْرَةٍ فَنَظِرَةٌ إِلَى مَيْسَرَةٍ} وقوله تعالى: {خَالِدِينَ فِيهَا مَا دَامَتِ السَّمَاوَاتُ وَالأَرْضُ} وقوله تعالى: {فَسُبْحَانَ اللهِ حِينَ تُمْسُونَ وَحِينَ تُصْبِحُونَ} .</a:t>
            </a:r>
          </a:p>
        </p:txBody>
      </p:sp>
    </p:spTree>
    <p:extLst>
      <p:ext uri="{BB962C8B-B14F-4D97-AF65-F5344CB8AC3E}">
        <p14:creationId xmlns:p14="http://schemas.microsoft.com/office/powerpoint/2010/main" val="2604348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6C3FEC8-8BE1-4145-A2C1-47B92375562B}"/>
              </a:ext>
            </a:extLst>
          </p:cNvPr>
          <p:cNvSpPr>
            <a:spLocks noGrp="1"/>
          </p:cNvSpPr>
          <p:nvPr>
            <p:ph type="title"/>
          </p:nvPr>
        </p:nvSpPr>
        <p:spPr>
          <a:xfrm>
            <a:off x="492369" y="211015"/>
            <a:ext cx="11169747" cy="900333"/>
          </a:xfrm>
          <a:solidFill>
            <a:schemeClr val="accent4">
              <a:lumMod val="40000"/>
              <a:lumOff val="60000"/>
            </a:schemeClr>
          </a:solidFill>
        </p:spPr>
        <p:txBody>
          <a:bodyPr>
            <a:normAutofit/>
          </a:bodyPr>
          <a:lstStyle/>
          <a:p>
            <a:r>
              <a:rPr lang="ar-IQ" dirty="0"/>
              <a:t>  </a:t>
            </a:r>
            <a:r>
              <a:rPr lang="ar-IQ" b="1" dirty="0"/>
              <a:t>ولا يلي العاملَ معمولُ الخبرْ ... إلا إذا ظرفاً أتى أو حرفَ جر</a:t>
            </a:r>
          </a:p>
        </p:txBody>
      </p:sp>
      <p:sp>
        <p:nvSpPr>
          <p:cNvPr id="3" name="عنصر نائب للمحتوى 2">
            <a:extLst>
              <a:ext uri="{FF2B5EF4-FFF2-40B4-BE49-F238E27FC236}">
                <a16:creationId xmlns:a16="http://schemas.microsoft.com/office/drawing/2014/main" id="{6931A706-9667-49EF-83CB-C55BA99CE30A}"/>
              </a:ext>
            </a:extLst>
          </p:cNvPr>
          <p:cNvSpPr>
            <a:spLocks noGrp="1"/>
          </p:cNvSpPr>
          <p:nvPr>
            <p:ph idx="1"/>
          </p:nvPr>
        </p:nvSpPr>
        <p:spPr>
          <a:xfrm>
            <a:off x="1" y="1111348"/>
            <a:ext cx="12192000" cy="5746652"/>
          </a:xfrm>
          <a:solidFill>
            <a:schemeClr val="accent1">
              <a:lumMod val="60000"/>
              <a:lumOff val="40000"/>
            </a:schemeClr>
          </a:solidFill>
        </p:spPr>
        <p:txBody>
          <a:bodyPr>
            <a:normAutofit/>
          </a:bodyPr>
          <a:lstStyle/>
          <a:p>
            <a:pPr algn="just"/>
            <a:r>
              <a:rPr lang="ar-IQ" sz="3600" b="1" dirty="0"/>
              <a:t>إذا كان معمول الخبر ليس ظرفاً ولا جاراً ومجروراً فله الأحوال الآتية</a:t>
            </a:r>
          </a:p>
          <a:p>
            <a:pPr marL="0" indent="0" algn="just">
              <a:buNone/>
            </a:pPr>
            <a:r>
              <a:rPr lang="ar-IQ" sz="3600" b="1" dirty="0"/>
              <a:t>1- يجوز أن يلي الخبر ومعموله الفعل متقدمين على الاسم وكان الخبر متقدماً على المعمول، ففي جملة (كان زيدٌ آكلاً طعامَك) يجوز أن تقول: (كان آكلاً طعامَك زيد).</a:t>
            </a:r>
          </a:p>
          <a:p>
            <a:pPr marL="0" indent="0" algn="just">
              <a:buNone/>
            </a:pPr>
            <a:r>
              <a:rPr lang="ar-IQ" sz="3600" b="1" dirty="0"/>
              <a:t>2- لا يجوز أن يتقدم معمول الخبر وحده على الاسم ويكون الخبر مؤخراً عن الاسم نحو (كان طعامَك زيدٌ آكلاً)</a:t>
            </a:r>
          </a:p>
          <a:p>
            <a:pPr marL="0" indent="0" algn="just">
              <a:buNone/>
            </a:pPr>
            <a:r>
              <a:rPr lang="ar-IQ" sz="3600" b="1" dirty="0"/>
              <a:t>3- لا يجوز أن يتقدم المعمول والخبر على الاسم ويتقدم المعمول على الخبر نحو (كان طعامَك آكلاً زيدٌ)</a:t>
            </a:r>
          </a:p>
          <a:p>
            <a:pPr marL="0" indent="0" algn="just">
              <a:buNone/>
            </a:pPr>
            <a:r>
              <a:rPr lang="ar-IQ" sz="3600" b="1" dirty="0"/>
              <a:t>- إذا كان المعمولُ ظرفاً أو جاراً ومجروراً جاز إيلاؤه نحو(كان زيدٌ مقيماً عندك) فنقول:(كان عندك زيد مقيماً) و(كان زيدٌ راغباً فيك) فتقول:(كان فيك زيدٌ راغباً)</a:t>
            </a:r>
          </a:p>
          <a:p>
            <a:pPr marL="0" indent="0">
              <a:buNone/>
            </a:pPr>
            <a:endParaRPr lang="ar-IQ" dirty="0"/>
          </a:p>
        </p:txBody>
      </p:sp>
    </p:spTree>
    <p:extLst>
      <p:ext uri="{BB962C8B-B14F-4D97-AF65-F5344CB8AC3E}">
        <p14:creationId xmlns:p14="http://schemas.microsoft.com/office/powerpoint/2010/main" val="211923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C701EC5-5065-461C-844B-45D68C5B5E3F}"/>
              </a:ext>
            </a:extLst>
          </p:cNvPr>
          <p:cNvSpPr>
            <a:spLocks noGrp="1"/>
          </p:cNvSpPr>
          <p:nvPr>
            <p:ph type="title"/>
          </p:nvPr>
        </p:nvSpPr>
        <p:spPr>
          <a:xfrm>
            <a:off x="295421" y="211016"/>
            <a:ext cx="11718388" cy="914400"/>
          </a:xfrm>
          <a:solidFill>
            <a:schemeClr val="accent2">
              <a:lumMod val="40000"/>
              <a:lumOff val="60000"/>
            </a:schemeClr>
          </a:solidFill>
        </p:spPr>
        <p:txBody>
          <a:bodyPr/>
          <a:lstStyle/>
          <a:p>
            <a:r>
              <a:rPr lang="ar-IQ" b="1" dirty="0"/>
              <a:t>ومضمرَ الشأنِ اسماً انوِ إنْ وقع ... موهِمُ ما استبان أنّه امتنع</a:t>
            </a:r>
          </a:p>
        </p:txBody>
      </p:sp>
      <p:sp>
        <p:nvSpPr>
          <p:cNvPr id="3" name="عنصر نائب للمحتوى 2">
            <a:extLst>
              <a:ext uri="{FF2B5EF4-FFF2-40B4-BE49-F238E27FC236}">
                <a16:creationId xmlns:a16="http://schemas.microsoft.com/office/drawing/2014/main" id="{D57CBB1C-0A06-4CE3-9EB7-7366BA2C1863}"/>
              </a:ext>
            </a:extLst>
          </p:cNvPr>
          <p:cNvSpPr>
            <a:spLocks noGrp="1"/>
          </p:cNvSpPr>
          <p:nvPr>
            <p:ph idx="1"/>
          </p:nvPr>
        </p:nvSpPr>
        <p:spPr>
          <a:xfrm>
            <a:off x="295421" y="1125416"/>
            <a:ext cx="11718387" cy="5416061"/>
          </a:xfrm>
          <a:solidFill>
            <a:schemeClr val="accent1">
              <a:lumMod val="50000"/>
            </a:schemeClr>
          </a:solidFill>
        </p:spPr>
        <p:txBody>
          <a:bodyPr>
            <a:normAutofit/>
          </a:bodyPr>
          <a:lstStyle/>
          <a:p>
            <a:pPr algn="just" rtl="1"/>
            <a:r>
              <a:rPr lang="ar-IQ" sz="4000" b="1" dirty="0">
                <a:solidFill>
                  <a:schemeClr val="bg1"/>
                </a:solidFill>
              </a:rPr>
              <a:t>إذا ورد من لسان العرب ما ظاهره أن معمول خبر كان وأخواتها قد تلاها فهو مؤول على أن في كان ضميراً مستتراً هو ضمير الشأن وذلك نحو قول الفرزدق يهجو جريراً :</a:t>
            </a:r>
          </a:p>
          <a:p>
            <a:pPr marL="0" indent="0" algn="just" rtl="1">
              <a:buNone/>
            </a:pPr>
            <a:r>
              <a:rPr lang="ar-IQ" sz="4000" b="1" dirty="0">
                <a:solidFill>
                  <a:schemeClr val="bg1"/>
                </a:solidFill>
              </a:rPr>
              <a:t>      قنافذُ </a:t>
            </a:r>
            <a:r>
              <a:rPr lang="ar-IQ" sz="4000" b="1" dirty="0" err="1">
                <a:solidFill>
                  <a:schemeClr val="bg1"/>
                </a:solidFill>
              </a:rPr>
              <a:t>هدَّاجُون</a:t>
            </a:r>
            <a:r>
              <a:rPr lang="ar-IQ" sz="4000" b="1" dirty="0">
                <a:solidFill>
                  <a:schemeClr val="bg1"/>
                </a:solidFill>
              </a:rPr>
              <a:t> حول بيوتهم ... بما كان إياهم عطيةُ عوَّدا</a:t>
            </a:r>
          </a:p>
          <a:p>
            <a:pPr algn="just"/>
            <a:r>
              <a:rPr lang="ar-IQ" sz="4000" b="1" dirty="0">
                <a:solidFill>
                  <a:schemeClr val="bg1"/>
                </a:solidFill>
              </a:rPr>
              <a:t>وقول</a:t>
            </a:r>
            <a:r>
              <a:rPr lang="ar-IQ" sz="4000" dirty="0">
                <a:solidFill>
                  <a:schemeClr val="bg1"/>
                </a:solidFill>
              </a:rPr>
              <a:t> </a:t>
            </a:r>
            <a:r>
              <a:rPr lang="ar-IQ" sz="4000" b="1" dirty="0">
                <a:solidFill>
                  <a:schemeClr val="bg1"/>
                </a:solidFill>
              </a:rPr>
              <a:t>حميد الارقط </a:t>
            </a:r>
          </a:p>
          <a:p>
            <a:pPr marL="0" indent="0" algn="just">
              <a:buNone/>
            </a:pPr>
            <a:r>
              <a:rPr lang="ar-IQ" sz="4000" b="1" dirty="0">
                <a:solidFill>
                  <a:schemeClr val="bg1"/>
                </a:solidFill>
              </a:rPr>
              <a:t> باتوا وجلتنا الصهباء بينهم... كأن أظفارَهم فيها السكاكين</a:t>
            </a:r>
          </a:p>
          <a:p>
            <a:pPr marL="0" indent="0" algn="just">
              <a:buNone/>
            </a:pPr>
            <a:r>
              <a:rPr lang="ar-IQ" sz="4000" b="1" dirty="0">
                <a:solidFill>
                  <a:schemeClr val="bg1"/>
                </a:solidFill>
              </a:rPr>
              <a:t> فأصبحوا والنَّوى عالي معرَّسِهم ... وليس كلَّ النوى تُلقي المساكينُ</a:t>
            </a:r>
          </a:p>
        </p:txBody>
      </p:sp>
    </p:spTree>
    <p:extLst>
      <p:ext uri="{BB962C8B-B14F-4D97-AF65-F5344CB8AC3E}">
        <p14:creationId xmlns:p14="http://schemas.microsoft.com/office/powerpoint/2010/main" val="3702832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6136D0D-9F0C-4DDA-8E77-148358904B46}"/>
              </a:ext>
            </a:extLst>
          </p:cNvPr>
          <p:cNvSpPr>
            <a:spLocks noGrp="1"/>
          </p:cNvSpPr>
          <p:nvPr>
            <p:ph type="title"/>
          </p:nvPr>
        </p:nvSpPr>
        <p:spPr>
          <a:xfrm>
            <a:off x="647113" y="1"/>
            <a:ext cx="11249465" cy="1026941"/>
          </a:xfrm>
          <a:solidFill>
            <a:schemeClr val="accent6">
              <a:lumMod val="20000"/>
              <a:lumOff val="80000"/>
            </a:schemeClr>
          </a:solidFill>
        </p:spPr>
        <p:txBody>
          <a:bodyPr/>
          <a:lstStyle/>
          <a:p>
            <a:r>
              <a:rPr lang="ar-IQ" b="1" dirty="0"/>
              <a:t>وقد تُزاد كان في حشوٍ كما ... كان أصحَّ علمَ من تقدما</a:t>
            </a:r>
          </a:p>
        </p:txBody>
      </p:sp>
      <p:sp>
        <p:nvSpPr>
          <p:cNvPr id="3" name="عنصر نائب للمحتوى 2">
            <a:extLst>
              <a:ext uri="{FF2B5EF4-FFF2-40B4-BE49-F238E27FC236}">
                <a16:creationId xmlns:a16="http://schemas.microsoft.com/office/drawing/2014/main" id="{7A6CC429-0CAB-4621-87A1-818DFE21AA66}"/>
              </a:ext>
            </a:extLst>
          </p:cNvPr>
          <p:cNvSpPr>
            <a:spLocks noGrp="1"/>
          </p:cNvSpPr>
          <p:nvPr>
            <p:ph idx="1"/>
          </p:nvPr>
        </p:nvSpPr>
        <p:spPr>
          <a:xfrm>
            <a:off x="295422" y="1181686"/>
            <a:ext cx="11690252" cy="5542671"/>
          </a:xfrm>
          <a:solidFill>
            <a:schemeClr val="accent5">
              <a:lumMod val="20000"/>
              <a:lumOff val="80000"/>
            </a:schemeClr>
          </a:solidFill>
        </p:spPr>
        <p:txBody>
          <a:bodyPr>
            <a:normAutofit fontScale="47500" lnSpcReduction="20000"/>
          </a:bodyPr>
          <a:lstStyle/>
          <a:p>
            <a:pPr algn="just" rtl="1"/>
            <a:endParaRPr lang="ar-IQ" sz="4700" b="1" dirty="0"/>
          </a:p>
          <a:p>
            <a:pPr algn="just" rtl="1"/>
            <a:r>
              <a:rPr lang="ar-IQ" sz="7300" b="1" dirty="0"/>
              <a:t>تنفرد كان الماضية بأنها قد تزاد بين الشيئين المتلازمين كالمبتدأ وخبره نحو (زيدٌ كان قائمٌ) والفعل </a:t>
            </a:r>
            <a:r>
              <a:rPr lang="ar-IQ" sz="7300" b="1" dirty="0" err="1"/>
              <a:t>ومرفوعه</a:t>
            </a:r>
            <a:r>
              <a:rPr lang="ar-IQ" sz="7300" b="1" dirty="0"/>
              <a:t> نحو (لم يوجد كان مثلك) والصلة والموصول نحو (جاء الذي كان أكرمته) والصفة والموصوف نحو (مررت برجل كان كريمٍ) وبين ما وفعل التعجب نحو (ما كان أصح علم من تقدم) وبين الصفة والموصوف كقوله:</a:t>
            </a:r>
          </a:p>
          <a:p>
            <a:pPr marL="0" indent="0" algn="just" rtl="1">
              <a:buNone/>
            </a:pPr>
            <a:r>
              <a:rPr lang="ar-IQ" sz="7300" b="1" dirty="0"/>
              <a:t>        فكيف إذا مررتُ بدار قومٍ ... وجيرانٍ لنا كانوا كرام</a:t>
            </a:r>
          </a:p>
          <a:p>
            <a:pPr marL="0" indent="0" algn="just" rtl="1">
              <a:buNone/>
            </a:pPr>
            <a:r>
              <a:rPr lang="ar-IQ" sz="7300" b="1" dirty="0"/>
              <a:t>وبين حرف الجر ومجروره كقوله:</a:t>
            </a:r>
          </a:p>
          <a:p>
            <a:pPr marL="0" indent="0" algn="just" rtl="1">
              <a:buNone/>
            </a:pPr>
            <a:r>
              <a:rPr lang="ar-IQ" sz="7300" b="1" dirty="0"/>
              <a:t>      سراةُ بني أبي بكرٍ تسامى ... على كان المسومةِ العِرابِ</a:t>
            </a:r>
          </a:p>
          <a:p>
            <a:pPr algn="just" rtl="1"/>
            <a:r>
              <a:rPr lang="ar-IQ" sz="7300" b="1" dirty="0"/>
              <a:t>وقد شذت زيادتها بلفظ المضارع في قول أم عقيل ابن أبي طالب:</a:t>
            </a:r>
          </a:p>
          <a:p>
            <a:pPr marL="0" indent="0" algn="just" rtl="1">
              <a:buNone/>
            </a:pPr>
            <a:r>
              <a:rPr lang="ar-IQ" sz="7300" b="1" dirty="0"/>
              <a:t>     أنت تكون ماجدٌ نبيلُ ... إذا تهُبُّ شمأل بليلُ</a:t>
            </a:r>
          </a:p>
          <a:p>
            <a:pPr marL="0" indent="0" algn="r" rtl="1">
              <a:buNone/>
            </a:pPr>
            <a:endParaRPr lang="ar-IQ" sz="1800" b="0" dirty="0">
              <a:solidFill>
                <a:srgbClr val="FF0000"/>
              </a:solidFill>
              <a:latin typeface="Simplified Arabic" panose="02020603050405020304" pitchFamily="18" charset="-78"/>
              <a:cs typeface="Simplified Arabic" panose="02020603050405020304" pitchFamily="18" charset="-78"/>
            </a:endParaRPr>
          </a:p>
          <a:p>
            <a:pPr marL="0" indent="0">
              <a:buNone/>
            </a:pPr>
            <a:r>
              <a:rPr lang="ar-IQ" sz="1800" b="1" dirty="0">
                <a:solidFill>
                  <a:srgbClr val="000000"/>
                </a:solidFill>
                <a:latin typeface="Traditional Arabic" panose="02020603050405020304" pitchFamily="18" charset="-78"/>
                <a:cs typeface="Traditional Arabic" panose="02020603050405020304" pitchFamily="18" charset="-78"/>
              </a:rPr>
              <a:t> </a:t>
            </a:r>
            <a:r>
              <a:rPr lang="ar-IQ" dirty="0"/>
              <a:t> </a:t>
            </a:r>
          </a:p>
        </p:txBody>
      </p:sp>
    </p:spTree>
    <p:extLst>
      <p:ext uri="{BB962C8B-B14F-4D97-AF65-F5344CB8AC3E}">
        <p14:creationId xmlns:p14="http://schemas.microsoft.com/office/powerpoint/2010/main" val="173139894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466</Words>
  <Application>Microsoft Office PowerPoint</Application>
  <PresentationFormat>شاشة عريضة</PresentationFormat>
  <Paragraphs>26</Paragraphs>
  <Slides>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vt:i4>
      </vt:variant>
    </vt:vector>
  </HeadingPairs>
  <TitlesOfParts>
    <vt:vector size="10" baseType="lpstr">
      <vt:lpstr>Arial</vt:lpstr>
      <vt:lpstr>Calibri</vt:lpstr>
      <vt:lpstr>Calibri Light</vt:lpstr>
      <vt:lpstr>Simplified Arabic</vt:lpstr>
      <vt:lpstr>Traditional Arabic</vt:lpstr>
      <vt:lpstr>نسق Office</vt:lpstr>
      <vt:lpstr>      ومَنعُ سَبْقِ خبرٍ ليس اصطفي ... وذو تمامٍ ما برفعٍ يكتفي       وما سواهُ ناقصٌ والنقصُ في ... فتِىءَ ليس زال دائماً قُفي</vt:lpstr>
      <vt:lpstr>  ولا يلي العاملَ معمولُ الخبرْ ... إلا إذا ظرفاً أتى أو حرفَ جر</vt:lpstr>
      <vt:lpstr>ومضمرَ الشأنِ اسماً انوِ إنْ وقع ... موهِمُ ما استبان أنّه امتنع</vt:lpstr>
      <vt:lpstr>وقد تُزاد كان في حشوٍ كما ... كان أصحَّ علمَ من تقدما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ومَنعُ سَبْقِ خبرٍ ليس اصطفي ... وذو تمامٍ ما برفعٍ يكتفي وما سواهُ ناقصٌ والنقصُ في ... فتِىءَ ليس زال دائماً قُفي</dc:title>
  <dc:creator>هيثم البصري</dc:creator>
  <cp:lastModifiedBy>هيثم البصري</cp:lastModifiedBy>
  <cp:revision>23</cp:revision>
  <dcterms:created xsi:type="dcterms:W3CDTF">2021-06-15T19:27:45Z</dcterms:created>
  <dcterms:modified xsi:type="dcterms:W3CDTF">2021-06-16T11:24:49Z</dcterms:modified>
</cp:coreProperties>
</file>